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59" r:id="rId9"/>
    <p:sldId id="278" r:id="rId10"/>
    <p:sldId id="280" r:id="rId11"/>
    <p:sldId id="281" r:id="rId12"/>
    <p:sldId id="279" r:id="rId13"/>
    <p:sldId id="282" r:id="rId14"/>
    <p:sldId id="283" r:id="rId15"/>
    <p:sldId id="292" r:id="rId16"/>
    <p:sldId id="299" r:id="rId17"/>
    <p:sldId id="293" r:id="rId18"/>
    <p:sldId id="294" r:id="rId19"/>
    <p:sldId id="295" r:id="rId20"/>
    <p:sldId id="296" r:id="rId21"/>
    <p:sldId id="297" r:id="rId22"/>
    <p:sldId id="298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El </a:t>
            </a:r>
            <a:r>
              <a:rPr lang="es-ES_tradnl" dirty="0" smtClean="0"/>
              <a:t>trazado en Tadil</a:t>
            </a:r>
            <a:br>
              <a:rPr lang="es-ES_tradnl" dirty="0" smtClean="0"/>
            </a:br>
            <a:r>
              <a:rPr lang="es-ES_tradnl" dirty="0" smtClean="0"/>
              <a:t>Fundamentos del trazado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Curso Tadil-Road ETSICCP Granada Abril-2015</a:t>
            </a:r>
            <a:endParaRPr lang="es-ES" dirty="0"/>
          </a:p>
        </p:txBody>
      </p:sp>
      <p:pic>
        <p:nvPicPr>
          <p:cNvPr id="6" name="Imagen 1" descr="C:\Users\Cristobal\AppData\Local\Microsoft\Windows\Temporary Internet Files\Content.Word\logotipo_transparen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657692"/>
            <a:ext cx="1831704" cy="7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Generación de curvas.</a:t>
            </a:r>
            <a:endParaRPr lang="es-E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1520" y="2132856"/>
            <a:ext cx="8532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CRITERIOS.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SI HAY PREFERENCIA POR ALINEACIONES RECTAS: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reekC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s-E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&gt;100º -&gt; C.N.P.  --&gt; Si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reekC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s-E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&gt;176,5º C.N.P. (RADIO 2500 Ó 5000).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reekC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s-E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&lt;100º -&gt; C.P. 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SI HAY PREFERENCIA POR ALINEACIONES CURVAS: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reekC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s-E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&gt;120º -&gt; C.N.P.  --&gt; Si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reekC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s-E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&gt;176,5º C.N.P. (RADIO 2500 Ó 5000).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reekC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s-E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&lt;120º -&gt; C.P. 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3 Imagen" descr="dibujo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3780140" cy="2260654"/>
          </a:xfrm>
          <a:prstGeom prst="rect">
            <a:avLst/>
          </a:prstGeom>
        </p:spPr>
      </p:pic>
      <p:pic>
        <p:nvPicPr>
          <p:cNvPr id="7" name="1 Imagen" descr="dibujo2.jpg"/>
          <p:cNvPicPr/>
          <p:nvPr/>
        </p:nvPicPr>
        <p:blipFill>
          <a:blip r:embed="rId3" cstate="print"/>
          <a:srcRect t="15100" r="32667" b="11111"/>
          <a:stretch>
            <a:fillRect/>
          </a:stretch>
        </p:blipFill>
        <p:spPr>
          <a:xfrm>
            <a:off x="755576" y="4149080"/>
            <a:ext cx="3636442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5 Imagen" descr="dibujo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694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Giro de la </a:t>
            </a:r>
            <a:r>
              <a:rPr lang="es-ES_tradnl" dirty="0" err="1" smtClean="0"/>
              <a:t>clotoide</a:t>
            </a:r>
            <a:r>
              <a:rPr lang="es-ES_tradnl" dirty="0" smtClean="0"/>
              <a:t>:</a:t>
            </a:r>
          </a:p>
          <a:p>
            <a:pPr>
              <a:buFontTx/>
              <a:buChar char="-"/>
            </a:pPr>
            <a:r>
              <a:rPr lang="es-ES_tradnl" dirty="0" smtClean="0"/>
              <a:t>Longitud mínima.</a:t>
            </a:r>
          </a:p>
          <a:p>
            <a:pPr>
              <a:buFontTx/>
              <a:buChar char="-"/>
            </a:pPr>
            <a:r>
              <a:rPr lang="es-ES_tradnl" dirty="0" smtClean="0"/>
              <a:t>Giro mínimo.</a:t>
            </a:r>
          </a:p>
          <a:p>
            <a:pPr lvl="1"/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6757" t="17169" r="49780" b="36028"/>
          <a:stretch>
            <a:fillRect/>
          </a:stretch>
        </p:blipFill>
        <p:spPr bwMode="auto">
          <a:xfrm>
            <a:off x="3779912" y="2276872"/>
            <a:ext cx="4810472" cy="4018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1 Imagen" descr="formulario-e-c-e-p1.png"/>
          <p:cNvPicPr>
            <a:picLocks noChangeAspect="1"/>
          </p:cNvPicPr>
          <p:nvPr/>
        </p:nvPicPr>
        <p:blipFill>
          <a:blip r:embed="rId2" cstate="print"/>
          <a:srcRect t="7252" b="9599"/>
          <a:stretch>
            <a:fillRect/>
          </a:stretch>
        </p:blipFill>
        <p:spPr>
          <a:xfrm>
            <a:off x="179512" y="1340767"/>
            <a:ext cx="8424936" cy="537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es-ES_tradnl" dirty="0" smtClean="0"/>
              <a:t>En cualquier secuencia se busca el cumplimiento de los criterios de:</a:t>
            </a:r>
          </a:p>
          <a:p>
            <a:pPr lvl="1"/>
            <a:r>
              <a:rPr lang="es-ES_tradnl" dirty="0" smtClean="0"/>
              <a:t>Longitud mínima o máxima.</a:t>
            </a:r>
          </a:p>
          <a:p>
            <a:pPr lvl="1"/>
            <a:r>
              <a:rPr lang="es-ES_tradnl" dirty="0" smtClean="0"/>
              <a:t>Giros.</a:t>
            </a:r>
            <a:endParaRPr lang="es-ES" dirty="0"/>
          </a:p>
        </p:txBody>
      </p:sp>
      <p:pic>
        <p:nvPicPr>
          <p:cNvPr id="4" name="77 Imagen" descr="dibujo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3960440" cy="422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sz="2400" dirty="0" smtClean="0"/>
              <a:t>Criterios prácticos:</a:t>
            </a:r>
            <a:endParaRPr lang="es-ES_tradnl" sz="2400" dirty="0" smtClean="0"/>
          </a:p>
          <a:p>
            <a:pPr marL="0" indent="0">
              <a:buFontTx/>
              <a:buChar char="-"/>
              <a:defRPr/>
            </a:pPr>
            <a:r>
              <a:rPr lang="es-ES_tradnl" sz="2400" dirty="0" err="1" smtClean="0"/>
              <a:t>Simplifación</a:t>
            </a:r>
            <a:r>
              <a:rPr lang="es-ES_tradnl" sz="2400" dirty="0" smtClean="0"/>
              <a:t> de </a:t>
            </a:r>
            <a:r>
              <a:rPr lang="es-ES_tradnl" sz="2400" dirty="0" err="1" smtClean="0"/>
              <a:t>polilíneas</a:t>
            </a:r>
            <a:r>
              <a:rPr lang="es-ES_tradnl" sz="2400" dirty="0" smtClean="0"/>
              <a:t> importadas y eje visibilidad directo.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DFA61-1C38-4140-8407-6E56549DC0AE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26631" name="3 Imagen" descr="GRUPO C DE ALGORITMOS.jpg"/>
          <p:cNvPicPr>
            <a:picLocks noChangeAspect="1" noChangeArrowheads="1"/>
          </p:cNvPicPr>
          <p:nvPr/>
        </p:nvPicPr>
        <p:blipFill>
          <a:blip r:embed="rId2" cstate="print"/>
          <a:srcRect t="11076"/>
          <a:stretch>
            <a:fillRect/>
          </a:stretch>
        </p:blipFill>
        <p:spPr bwMode="auto">
          <a:xfrm>
            <a:off x="250825" y="2420938"/>
            <a:ext cx="424973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4 Imagen" descr="SIMPLIFICACION DE POLILINEAS.jpg"/>
          <p:cNvPicPr>
            <a:picLocks noChangeAspect="1" noChangeArrowheads="1"/>
          </p:cNvPicPr>
          <p:nvPr/>
        </p:nvPicPr>
        <p:blipFill>
          <a:blip r:embed="rId3" cstate="print"/>
          <a:srcRect t="10246"/>
          <a:stretch>
            <a:fillRect/>
          </a:stretch>
        </p:blipFill>
        <p:spPr bwMode="auto">
          <a:xfrm>
            <a:off x="4572000" y="2420938"/>
            <a:ext cx="442753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Envolventes.</a:t>
            </a:r>
            <a:endParaRPr lang="es-ES" dirty="0"/>
          </a:p>
        </p:txBody>
      </p:sp>
      <p:pic>
        <p:nvPicPr>
          <p:cNvPr id="4" name="3 Imagen" descr="Gráfico3  TADIL Informe 4.jpg"/>
          <p:cNvPicPr/>
          <p:nvPr/>
        </p:nvPicPr>
        <p:blipFill>
          <a:blip r:embed="rId2" cstate="print"/>
          <a:srcRect t="39776" b="38778"/>
          <a:stretch>
            <a:fillRect/>
          </a:stretch>
        </p:blipFill>
        <p:spPr>
          <a:xfrm>
            <a:off x="899592" y="2924944"/>
            <a:ext cx="698477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sz="2400" dirty="0" smtClean="0"/>
              <a:t>Criterios autocorrección:</a:t>
            </a:r>
            <a:endParaRPr lang="es-ES_tradnl" sz="2400" dirty="0" smtClean="0"/>
          </a:p>
          <a:p>
            <a:pPr marL="0" indent="0">
              <a:buFontTx/>
              <a:buChar char="-"/>
              <a:defRPr/>
            </a:pPr>
            <a:r>
              <a:rPr lang="es-ES_tradnl" sz="2400" dirty="0" smtClean="0"/>
              <a:t>Mejora las posibilidades de implantar trazados sin estructuras.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54C86-C468-4780-BEDA-302A9EE117FA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pic>
        <p:nvPicPr>
          <p:cNvPr id="27655" name="1 Imagen" descr="ESCARPE FLUV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508500"/>
            <a:ext cx="48958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0 Imagen" descr="ABANICO SIN VISUALES VISI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4537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 autocorrección:</a:t>
            </a:r>
            <a:endParaRPr lang="es-ES_tradnl" dirty="0" smtClean="0"/>
          </a:p>
          <a:p>
            <a:pPr marL="0" indent="0">
              <a:buFontTx/>
              <a:buChar char="-"/>
              <a:defRPr/>
            </a:pPr>
            <a:r>
              <a:rPr lang="es-ES_tradnl" sz="2400" dirty="0" smtClean="0"/>
              <a:t>Reinicio con zonas de no paso y criterios de control de llegada.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C3C11-E02A-4B9E-B567-B64B2DF0798C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pic>
        <p:nvPicPr>
          <p:cNvPr id="28679" name="3 Imagen" descr="ALINEACION DE LLEG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349500"/>
            <a:ext cx="599281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2 Imagen" descr="ZONA DE NO PA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068638"/>
            <a:ext cx="47513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 </a:t>
            </a:r>
            <a:r>
              <a:rPr lang="es-ES_tradnl" dirty="0" err="1" smtClean="0"/>
              <a:t>pto</a:t>
            </a:r>
            <a:r>
              <a:rPr lang="es-ES_tradnl" dirty="0" smtClean="0"/>
              <a:t> medio:</a:t>
            </a:r>
            <a:endParaRPr lang="es-ES_tradnl" dirty="0" smtClean="0"/>
          </a:p>
          <a:p>
            <a:pPr marL="0" indent="0">
              <a:buFontTx/>
              <a:buChar char="-"/>
              <a:defRPr/>
            </a:pPr>
            <a:r>
              <a:rPr lang="es-ES_tradnl" sz="2400" dirty="0" smtClean="0"/>
              <a:t>La principal ventaja es que los entronques al final en orografías complejas no suelen requerir estructuras. El eje de trazado es el propio eje de visibilidad.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82DDB-5EBD-4AD0-8E61-2BEF392946A8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pic>
        <p:nvPicPr>
          <p:cNvPr id="29703" name="0 Imagen" descr="EJE BASICO - ZONA NO PA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924175"/>
            <a:ext cx="54006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Tadil se ha basado en el cumplimiento de la normativa española 3.1. IC. </a:t>
            </a:r>
            <a:endParaRPr lang="es-ES_tradnl" dirty="0" smtClean="0"/>
          </a:p>
          <a:p>
            <a:r>
              <a:rPr lang="es-ES_tradnl" dirty="0" smtClean="0"/>
              <a:t>Se han ajustado algunos parámetros para que los trazados también resulten válidos según otras normativas o bien para que la adaptación de los algoritmos sea mínima.</a:t>
            </a:r>
          </a:p>
          <a:p>
            <a:r>
              <a:rPr lang="es-ES_tradnl" dirty="0" smtClean="0"/>
              <a:t>Introducimos preferencias.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Criterios:</a:t>
            </a:r>
          </a:p>
          <a:p>
            <a:pPr marL="0" indent="0">
              <a:buFontTx/>
              <a:buChar char="-"/>
              <a:defRPr/>
            </a:pPr>
            <a:r>
              <a:rPr lang="es-ES_tradnl" sz="2400" dirty="0" smtClean="0"/>
              <a:t>Se proyectan dos </a:t>
            </a:r>
            <a:r>
              <a:rPr lang="es-ES_tradnl" sz="2400" dirty="0" err="1" smtClean="0"/>
              <a:t>semi</a:t>
            </a:r>
            <a:r>
              <a:rPr lang="es-ES_tradnl" sz="2400" dirty="0" smtClean="0"/>
              <a:t>-ejes básicos desde sendos extremos que convergen en el centro.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95B2E-82F0-43FC-B65C-2AE7B34E65CB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pic>
        <p:nvPicPr>
          <p:cNvPr id="30727" name="2 Imagen" descr="ABANICOS ZONAS DE NO PA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420938"/>
            <a:ext cx="6264275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 corredores:</a:t>
            </a:r>
            <a:endParaRPr lang="es-ES_tradnl" dirty="0" smtClean="0"/>
          </a:p>
          <a:p>
            <a:pPr marL="0" indent="0">
              <a:buFontTx/>
              <a:buChar char="-"/>
              <a:defRPr/>
            </a:pPr>
            <a:r>
              <a:rPr lang="es-ES_tradnl" sz="2400" dirty="0" smtClean="0"/>
              <a:t>Obligatorio hoy día el estudio de corredores que abarquen todo el territorio.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3BE97-D671-44B3-BBBE-7F721FDC0D5A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pic>
        <p:nvPicPr>
          <p:cNvPr id="31751" name="1 Imagen" descr="GENERACION DE ITINER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276475"/>
            <a:ext cx="42497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125538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 trazado manual:</a:t>
            </a:r>
            <a:endParaRPr lang="es-ES_tradnl" dirty="0" smtClean="0"/>
          </a:p>
          <a:p>
            <a:pPr marL="0" indent="0">
              <a:buFontTx/>
              <a:buChar char="-"/>
              <a:defRPr/>
            </a:pPr>
            <a:r>
              <a:rPr lang="es-ES_tradnl" sz="2400" dirty="0" smtClean="0"/>
              <a:t>Facilitar la interacción software-usuario.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679FF-93A2-4777-9C85-35C2F9CB653E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pic>
        <p:nvPicPr>
          <p:cNvPr id="32775" name="2 Imagen" descr="TRAZADO MAN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65400"/>
            <a:ext cx="37433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5 Imagen" descr="Abanico.png"/>
          <p:cNvPicPr>
            <a:picLocks noChangeAspect="1" noChangeArrowheads="1"/>
          </p:cNvPicPr>
          <p:nvPr/>
        </p:nvPicPr>
        <p:blipFill>
          <a:blip r:embed="rId3" cstate="print"/>
          <a:srcRect l="21693" t="19209" r="14108" b="13841"/>
          <a:stretch>
            <a:fillRect/>
          </a:stretch>
        </p:blipFill>
        <p:spPr bwMode="auto">
          <a:xfrm>
            <a:off x="4211638" y="2565400"/>
            <a:ext cx="4105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perfil longitudinal.</a:t>
            </a:r>
          </a:p>
          <a:p>
            <a:pPr lvl="1"/>
            <a:r>
              <a:rPr lang="es-ES_tradnl" dirty="0" smtClean="0"/>
              <a:t>Se ajusta con la planta.</a:t>
            </a:r>
          </a:p>
          <a:p>
            <a:pPr lvl="1"/>
            <a:r>
              <a:rPr lang="es-ES_tradnl" dirty="0" smtClean="0"/>
              <a:t>El algoritmo tiene en cuenta la posibilidad de incluir los acuerdos verticales.</a:t>
            </a:r>
          </a:p>
          <a:p>
            <a:pPr lvl="2"/>
            <a:r>
              <a:rPr lang="es-ES_tradnl" dirty="0" smtClean="0"/>
              <a:t>Se consideran los acuerdos verticales dados por el usuario.</a:t>
            </a:r>
          </a:p>
          <a:p>
            <a:pPr lvl="2"/>
            <a:r>
              <a:rPr lang="es-ES_tradnl" dirty="0" smtClean="0"/>
              <a:t>Autocomprobación</a:t>
            </a:r>
          </a:p>
          <a:p>
            <a:pPr lvl="2">
              <a:buNone/>
            </a:pPr>
            <a:r>
              <a:rPr lang="es-ES_tradnl" dirty="0" smtClean="0"/>
              <a:t>Y reajuste.</a:t>
            </a:r>
            <a:endParaRPr lang="es-ES" dirty="0"/>
          </a:p>
        </p:txBody>
      </p:sp>
      <p:pic>
        <p:nvPicPr>
          <p:cNvPr id="4" name="1 Imagen" descr="99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4293096"/>
            <a:ext cx="3693786" cy="202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DPH: Es </a:t>
            </a:r>
            <a:r>
              <a:rPr lang="es-ES_tradnl" dirty="0" smtClean="0"/>
              <a:t>un elemento particular del territorio. </a:t>
            </a:r>
            <a:r>
              <a:rPr lang="es-ES_tradnl" dirty="0" smtClean="0"/>
              <a:t>Incluye zonas de valle aptas para implantar infraestructuras.</a:t>
            </a:r>
          </a:p>
          <a:p>
            <a:pPr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480E5-AA76-43FD-AEA5-E0401E75A02F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pic>
        <p:nvPicPr>
          <p:cNvPr id="19463" name="0 Imagen" descr="paso del dominio publico hidraulic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068638"/>
            <a:ext cx="54006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B1. El Cruce del DPH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Criterios:</a:t>
            </a:r>
          </a:p>
          <a:p>
            <a:pPr marL="0" indent="0">
              <a:buFontTx/>
              <a:buChar char="-"/>
              <a:defRPr/>
            </a:pPr>
            <a:r>
              <a:rPr lang="es-ES_tradnl" dirty="0" smtClean="0"/>
              <a:t>Ángulo máximo de cruce.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EF9F0-1972-49D6-BAEE-FB5358938153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pic>
        <p:nvPicPr>
          <p:cNvPr id="20487" name="8 Imagen" descr="limitaciones algoritmo abanico.jpg"/>
          <p:cNvPicPr>
            <a:picLocks noChangeAspect="1" noChangeArrowheads="1"/>
          </p:cNvPicPr>
          <p:nvPr/>
        </p:nvPicPr>
        <p:blipFill>
          <a:blip r:embed="rId2" cstate="print"/>
          <a:srcRect l="19354" t="8482" r="11829" b="11382"/>
          <a:stretch>
            <a:fillRect/>
          </a:stretch>
        </p:blipFill>
        <p:spPr bwMode="auto">
          <a:xfrm>
            <a:off x="2195513" y="2492375"/>
            <a:ext cx="46085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Criterios:</a:t>
            </a:r>
          </a:p>
          <a:p>
            <a:pPr marL="0" indent="0">
              <a:buFontTx/>
              <a:buChar char="-"/>
              <a:defRPr/>
            </a:pPr>
            <a:r>
              <a:rPr lang="es-ES_tradnl" dirty="0" smtClean="0"/>
              <a:t>Alineaciones completas en el DPH.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09E0C-D862-479B-A5BF-E09FD02B4FAA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pic>
        <p:nvPicPr>
          <p:cNvPr id="21511" name="4 Imagen" descr="alineaciones completas en dominio publico hidraul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420938"/>
            <a:ext cx="54006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 cruce DPH:</a:t>
            </a:r>
            <a:endParaRPr lang="es-ES_tradnl" dirty="0" smtClean="0"/>
          </a:p>
          <a:p>
            <a:pPr marL="0" indent="0">
              <a:buFontTx/>
              <a:buChar char="-"/>
              <a:defRPr/>
            </a:pPr>
            <a:r>
              <a:rPr lang="es-ES_tradnl" dirty="0" smtClean="0"/>
              <a:t>Paso obligado en estructura.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0A361-BBF8-43B1-B947-7228C26C09CA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pic>
        <p:nvPicPr>
          <p:cNvPr id="22535" name="5 Imagen" descr="definicion en estruc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565400"/>
            <a:ext cx="4751387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Criterios:</a:t>
            </a:r>
          </a:p>
          <a:p>
            <a:pPr marL="0" indent="0">
              <a:buFontTx/>
              <a:buChar char="-"/>
              <a:defRPr/>
            </a:pPr>
            <a:r>
              <a:rPr lang="es-ES_tradnl" dirty="0" smtClean="0"/>
              <a:t>Cumplimiento de gálibos.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201B4-DD40-4B07-84D5-25BF0F457500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pic>
        <p:nvPicPr>
          <p:cNvPr id="23559" name="8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708275"/>
            <a:ext cx="6070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 cruces de infraestructuras:</a:t>
            </a:r>
            <a:endParaRPr lang="es-ES_tradnl" dirty="0" smtClean="0"/>
          </a:p>
          <a:p>
            <a:pPr marL="0" indent="0">
              <a:buFontTx/>
              <a:buChar char="-"/>
              <a:defRPr/>
            </a:pPr>
            <a:r>
              <a:rPr lang="es-ES_tradnl" dirty="0" smtClean="0"/>
              <a:t>Cruce inferior o superior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F5094-F635-4E20-A04E-B44B99DF163E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pic>
        <p:nvPicPr>
          <p:cNvPr id="24583" name="11 Imagen" descr="GRAFIC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492375"/>
            <a:ext cx="3529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13 Imagen" descr="GRAFIC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492375"/>
            <a:ext cx="3673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14 Imagen" descr="GRAFICO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365625"/>
            <a:ext cx="35290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16 Imagen" descr="GRAFICO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365625"/>
            <a:ext cx="36734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es-ES_tradnl" u="sng" dirty="0" smtClean="0"/>
              <a:t>El trazado se basa en el Algoritmo de la Tijera generado por ACTISA, ©.</a:t>
            </a:r>
          </a:p>
          <a:p>
            <a:r>
              <a:rPr lang="es-ES_tradnl" i="1" u="sng" dirty="0" smtClean="0"/>
              <a:t>Este algoritmo a su vez cuenta con varios sub-algoritmos.</a:t>
            </a:r>
            <a:endParaRPr lang="es-ES" i="1" dirty="0"/>
          </a:p>
        </p:txBody>
      </p:sp>
      <p:pic>
        <p:nvPicPr>
          <p:cNvPr id="4" name="7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63887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268413"/>
            <a:ext cx="8208962" cy="5256212"/>
          </a:xfrm>
        </p:spPr>
        <p:txBody>
          <a:bodyPr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Criterios:</a:t>
            </a:r>
          </a:p>
          <a:p>
            <a:pPr marL="0" indent="0">
              <a:buFontTx/>
              <a:buChar char="-"/>
              <a:defRPr/>
            </a:pPr>
            <a:r>
              <a:rPr lang="es-ES_tradnl" dirty="0" smtClean="0"/>
              <a:t>Cruce de DPH y cruce de infraestructuras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>
              <a:buFont typeface="Arial" charset="0"/>
              <a:buNone/>
              <a:defRPr/>
            </a:pPr>
            <a:endParaRPr lang="es-ES_tradnl" dirty="0" smtClean="0"/>
          </a:p>
          <a:p>
            <a:pPr marL="0" indent="0">
              <a:buFont typeface="Arial" charset="0"/>
              <a:buNone/>
              <a:defRPr/>
            </a:pPr>
            <a:endParaRPr lang="es-ES" dirty="0" smtClean="0"/>
          </a:p>
          <a:p>
            <a:pPr marL="539750" indent="3175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_tradnl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SOFTWARE </a:t>
            </a:r>
            <a:r>
              <a:rPr lang="es-ES" dirty="0" smtClean="0"/>
              <a:t>DITEL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3EAF-2B33-4177-8102-F296EEE09225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pic>
        <p:nvPicPr>
          <p:cNvPr id="25607" name="17 Imagen" descr="GRAFICO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781300"/>
            <a:ext cx="77771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Para ferrocarriles el algoritmo de la Tijera no es válido por lo que ha sido necesario generar el Algoritmo de</a:t>
            </a:r>
          </a:p>
          <a:p>
            <a:pPr>
              <a:buNone/>
            </a:pPr>
            <a:r>
              <a:rPr lang="es-ES_tradnl" dirty="0" smtClean="0"/>
              <a:t>	</a:t>
            </a:r>
            <a:r>
              <a:rPr lang="es-ES_tradnl" dirty="0" smtClean="0"/>
              <a:t>la Tijera.</a:t>
            </a:r>
            <a:endParaRPr lang="es-ES" dirty="0"/>
          </a:p>
        </p:txBody>
      </p:sp>
      <p:pic>
        <p:nvPicPr>
          <p:cNvPr id="4" name="6 Imagen"/>
          <p:cNvPicPr>
            <a:picLocks noChangeAspect="1" noChangeArrowheads="1"/>
          </p:cNvPicPr>
          <p:nvPr/>
        </p:nvPicPr>
        <p:blipFill>
          <a:blip r:embed="rId2" cstate="print"/>
          <a:srcRect b="17199"/>
          <a:stretch>
            <a:fillRect/>
          </a:stretch>
        </p:blipFill>
        <p:spPr bwMode="auto">
          <a:xfrm>
            <a:off x="4355976" y="2708920"/>
            <a:ext cx="42484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eje básico es el esqueleto del trazado e impide que se produzcan solapes sea cual sea la secuencia de alineaciones.</a:t>
            </a:r>
            <a:endParaRPr lang="es-ES" dirty="0"/>
          </a:p>
        </p:txBody>
      </p:sp>
      <p:pic>
        <p:nvPicPr>
          <p:cNvPr id="4" name="1 Imagen" descr="Gráfico 1 TADIL informe 3.jpg"/>
          <p:cNvPicPr/>
          <p:nvPr/>
        </p:nvPicPr>
        <p:blipFill>
          <a:blip r:embed="rId2" cstate="print"/>
          <a:srcRect t="20948" b="15586"/>
          <a:stretch>
            <a:fillRect/>
          </a:stretch>
        </p:blipFill>
        <p:spPr>
          <a:xfrm>
            <a:off x="179512" y="3356992"/>
            <a:ext cx="3960440" cy="3216200"/>
          </a:xfrm>
          <a:prstGeom prst="rect">
            <a:avLst/>
          </a:prstGeom>
        </p:spPr>
      </p:pic>
      <p:pic>
        <p:nvPicPr>
          <p:cNvPr id="5" name="2 Imagen" descr="Gráfico 2 TADIL informe 3.jpg"/>
          <p:cNvPicPr/>
          <p:nvPr/>
        </p:nvPicPr>
        <p:blipFill>
          <a:blip r:embed="rId3" cstate="print"/>
          <a:srcRect t="13342" b="15461"/>
          <a:stretch>
            <a:fillRect/>
          </a:stretch>
        </p:blipFill>
        <p:spPr>
          <a:xfrm>
            <a:off x="5220072" y="3068960"/>
            <a:ext cx="3636441" cy="3583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La secuencia de segmentos posible es la siguiente:</a:t>
            </a:r>
          </a:p>
          <a:p>
            <a:pPr lvl="1"/>
            <a:r>
              <a:rPr lang="es-ES_tradnl" dirty="0" smtClean="0"/>
              <a:t>Recta – </a:t>
            </a:r>
            <a:r>
              <a:rPr lang="es-ES_tradnl" dirty="0" err="1" smtClean="0"/>
              <a:t>clotoide</a:t>
            </a:r>
            <a:r>
              <a:rPr lang="es-ES_tradnl" dirty="0" smtClean="0"/>
              <a:t> –curva –</a:t>
            </a:r>
            <a:r>
              <a:rPr lang="es-ES_tradnl" dirty="0" err="1" smtClean="0"/>
              <a:t>clotoide</a:t>
            </a:r>
            <a:r>
              <a:rPr lang="es-ES_tradnl" dirty="0" smtClean="0"/>
              <a:t> – recta. (Giro entre dos rectas)</a:t>
            </a:r>
          </a:p>
          <a:p>
            <a:pPr lvl="1"/>
            <a:r>
              <a:rPr lang="es-ES_tradnl" dirty="0" smtClean="0"/>
              <a:t>Curva – </a:t>
            </a:r>
            <a:r>
              <a:rPr lang="es-ES_tradnl" dirty="0" err="1" smtClean="0"/>
              <a:t>clotoide</a:t>
            </a:r>
            <a:r>
              <a:rPr lang="es-ES_tradnl" dirty="0" smtClean="0"/>
              <a:t> – </a:t>
            </a:r>
            <a:r>
              <a:rPr lang="es-ES_tradnl" dirty="0" err="1" smtClean="0"/>
              <a:t>clotoide</a:t>
            </a:r>
            <a:r>
              <a:rPr lang="es-ES_tradnl" dirty="0" smtClean="0"/>
              <a:t>  – curva sentido contrario.  ( </a:t>
            </a:r>
            <a:r>
              <a:rPr lang="es-ES_tradnl" dirty="0" err="1" smtClean="0"/>
              <a:t>Clotoide</a:t>
            </a:r>
            <a:r>
              <a:rPr lang="es-ES_tradnl" dirty="0" smtClean="0"/>
              <a:t> en S ).</a:t>
            </a:r>
          </a:p>
          <a:p>
            <a:pPr lvl="1"/>
            <a:r>
              <a:rPr lang="es-ES_tradnl" dirty="0" smtClean="0"/>
              <a:t>Curva – </a:t>
            </a:r>
            <a:r>
              <a:rPr lang="es-ES_tradnl" dirty="0" err="1" smtClean="0"/>
              <a:t>clotoide</a:t>
            </a:r>
            <a:r>
              <a:rPr lang="es-ES_tradnl" dirty="0" smtClean="0"/>
              <a:t> – recta – </a:t>
            </a:r>
            <a:r>
              <a:rPr lang="es-ES_tradnl" dirty="0" err="1" smtClean="0"/>
              <a:t>clotoide</a:t>
            </a:r>
            <a:r>
              <a:rPr lang="es-ES_tradnl" dirty="0" smtClean="0"/>
              <a:t> – curva en el mismo sentido, (“paralelismo”).</a:t>
            </a:r>
          </a:p>
          <a:p>
            <a:pPr lvl="1"/>
            <a:r>
              <a:rPr lang="es-ES_tradnl" dirty="0" smtClean="0"/>
              <a:t>Curva – </a:t>
            </a:r>
            <a:r>
              <a:rPr lang="es-ES_tradnl" dirty="0" err="1" smtClean="0"/>
              <a:t>clotoide</a:t>
            </a:r>
            <a:r>
              <a:rPr lang="es-ES_tradnl" dirty="0" smtClean="0"/>
              <a:t> – </a:t>
            </a:r>
            <a:r>
              <a:rPr lang="es-ES_tradnl" dirty="0" smtClean="0"/>
              <a:t>recta </a:t>
            </a:r>
            <a:r>
              <a:rPr lang="es-ES_tradnl" dirty="0" err="1" smtClean="0"/>
              <a:t>clotoide</a:t>
            </a:r>
            <a:r>
              <a:rPr lang="es-ES_tradnl" dirty="0" smtClean="0"/>
              <a:t>  </a:t>
            </a:r>
            <a:r>
              <a:rPr lang="es-ES_tradnl" dirty="0" smtClean="0"/>
              <a:t>– curva </a:t>
            </a:r>
            <a:r>
              <a:rPr lang="es-ES_tradnl" dirty="0" smtClean="0"/>
              <a:t>mismo sentido.  </a:t>
            </a:r>
            <a:r>
              <a:rPr lang="es-ES_tradnl" dirty="0" smtClean="0"/>
              <a:t>( </a:t>
            </a:r>
            <a:r>
              <a:rPr lang="es-ES_tradnl" dirty="0" err="1" smtClean="0"/>
              <a:t>Clotoide</a:t>
            </a:r>
            <a:r>
              <a:rPr lang="es-ES_tradnl" dirty="0" smtClean="0"/>
              <a:t> en </a:t>
            </a:r>
            <a:r>
              <a:rPr lang="es-ES_tradnl" dirty="0" smtClean="0"/>
              <a:t>S con recta ).</a:t>
            </a:r>
          </a:p>
          <a:p>
            <a:pPr lvl="1"/>
            <a:r>
              <a:rPr lang="es-ES_tradnl" dirty="0" smtClean="0"/>
              <a:t>Recta – curva de gran radio –recta, (giro de gran radio)</a:t>
            </a:r>
            <a:endParaRPr lang="es-ES_tradnl" dirty="0" smtClean="0"/>
          </a:p>
          <a:p>
            <a:pPr lvl="1"/>
            <a:endParaRPr lang="es-ES_tradnl" dirty="0" smtClean="0"/>
          </a:p>
          <a:p>
            <a:pPr lvl="1">
              <a:buNone/>
            </a:pPr>
            <a:endParaRPr lang="es-ES_tradnl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Preferencias por curvas o por rectas.</a:t>
            </a:r>
          </a:p>
          <a:p>
            <a:pPr lvl="1"/>
            <a:r>
              <a:rPr lang="es-ES_tradnl" dirty="0" smtClean="0"/>
              <a:t>En cualquiera de los casos TADIL busca la solución con la máxima visibilidad.</a:t>
            </a:r>
          </a:p>
          <a:p>
            <a:pPr lvl="1"/>
            <a:r>
              <a:rPr lang="es-ES_tradnl" dirty="0" smtClean="0"/>
              <a:t>En preferencia por rectas se buscará incrementar la longitud de rectas y se insertarán rectas en S.</a:t>
            </a:r>
          </a:p>
          <a:p>
            <a:pPr lvl="1"/>
            <a:r>
              <a:rPr lang="es-ES_tradnl" dirty="0" smtClean="0"/>
              <a:t>Criterio propio del algoritmo.</a:t>
            </a:r>
            <a:endParaRPr lang="es-E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78250"/>
            <a:ext cx="55308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s-ES_tradnl" dirty="0" smtClean="0"/>
              <a:t>Solución en S con o sin recta intermedia, (según preferencias)</a:t>
            </a:r>
          </a:p>
          <a:p>
            <a:endParaRPr lang="es-ES" dirty="0"/>
          </a:p>
        </p:txBody>
      </p:sp>
      <p:pic>
        <p:nvPicPr>
          <p:cNvPr id="18434" name="Picture 2" descr="http://carreteraschile.com/wp-content/uploads/2013/12/Sin-t%C3%AD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240360" cy="1982908"/>
          </a:xfrm>
          <a:prstGeom prst="rect">
            <a:avLst/>
          </a:prstGeom>
          <a:noFill/>
        </p:spPr>
      </p:pic>
      <p:pic>
        <p:nvPicPr>
          <p:cNvPr id="18436" name="Picture 4" descr="http://www.mtc.gob.pe/portal/transportes/caminos_ferro/manual/dg-2001/GRAFICOS/402-03.jpg"/>
          <p:cNvPicPr>
            <a:picLocks noChangeAspect="1" noChangeArrowheads="1"/>
          </p:cNvPicPr>
          <p:nvPr/>
        </p:nvPicPr>
        <p:blipFill>
          <a:blip r:embed="rId3" cstate="print"/>
          <a:srcRect l="6833" t="62738" r="46706"/>
          <a:stretch>
            <a:fillRect/>
          </a:stretch>
        </p:blipFill>
        <p:spPr bwMode="auto">
          <a:xfrm>
            <a:off x="4067944" y="2852936"/>
            <a:ext cx="4896544" cy="260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Radios:</a:t>
            </a:r>
          </a:p>
          <a:p>
            <a:pPr lvl="1"/>
            <a:r>
              <a:rPr lang="es-ES_tradnl" dirty="0" smtClean="0"/>
              <a:t>Según selección del usuario.</a:t>
            </a:r>
          </a:p>
          <a:p>
            <a:pPr lvl="1"/>
            <a:r>
              <a:rPr lang="es-ES_tradnl" dirty="0" smtClean="0"/>
              <a:t>Incremento de radio del 50% para ángulos muy abiertos, (según valor del radio).</a:t>
            </a:r>
          </a:p>
          <a:p>
            <a:pPr lvl="1"/>
            <a:r>
              <a:rPr lang="es-ES_tradnl" dirty="0" smtClean="0"/>
              <a:t>Decremento del radio 0,83 R ó 0,72 R, para serpenteos muy pronunciados, (83º, 40,7º). No se aceptan giros de 20º.</a:t>
            </a:r>
          </a:p>
          <a:p>
            <a:pPr lvl="1"/>
            <a:r>
              <a:rPr lang="es-ES_tradnl" dirty="0" smtClean="0"/>
              <a:t>Radio 2500/5000 m para giros 176,5º. (V2 174º) según grupo.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704</Words>
  <Application>Microsoft Office PowerPoint</Application>
  <PresentationFormat>Presentación en pantalla (4:3)</PresentationFormat>
  <Paragraphs>200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El trazado en Tadil Fundamentos del trazado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B1. El Cruce del DPH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balance de tierras en Tadil</dc:title>
  <dc:creator>usuario</dc:creator>
  <cp:lastModifiedBy>usuario</cp:lastModifiedBy>
  <cp:revision>19</cp:revision>
  <dcterms:created xsi:type="dcterms:W3CDTF">2015-04-16T04:42:03Z</dcterms:created>
  <dcterms:modified xsi:type="dcterms:W3CDTF">2015-04-28T12:44:03Z</dcterms:modified>
</cp:coreProperties>
</file>